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8" r:id="rId5"/>
    <p:sldId id="266" r:id="rId6"/>
    <p:sldId id="267" r:id="rId7"/>
    <p:sldId id="265" r:id="rId8"/>
    <p:sldId id="259" r:id="rId9"/>
    <p:sldId id="264" r:id="rId10"/>
    <p:sldId id="263" r:id="rId11"/>
    <p:sldId id="257" r:id="rId12"/>
    <p:sldId id="262" r:id="rId13"/>
    <p:sldId id="261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63"/>
  </p:normalViewPr>
  <p:slideViewPr>
    <p:cSldViewPr snapToGrid="0" snapToObjects="1">
      <p:cViewPr varScale="1">
        <p:scale>
          <a:sx n="76" d="100"/>
          <a:sy n="76" d="100"/>
        </p:scale>
        <p:origin x="2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214438"/>
            <a:ext cx="8791575" cy="2387600"/>
          </a:xfrm>
        </p:spPr>
        <p:txBody>
          <a:bodyPr/>
          <a:lstStyle/>
          <a:p>
            <a:r>
              <a:rPr lang="en-US" dirty="0" smtClean="0"/>
              <a:t>Stock Price Prediction Using Historical Data and Twitter Sentiments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51464" y="4416676"/>
            <a:ext cx="347272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b="1" u="sng" dirty="0" smtClean="0"/>
              <a:t>Team Members</a:t>
            </a:r>
          </a:p>
          <a:p>
            <a:r>
              <a:rPr lang="en-US" dirty="0" smtClean="0"/>
              <a:t>Manika Kapoor</a:t>
            </a:r>
          </a:p>
          <a:p>
            <a:r>
              <a:rPr lang="en-US" dirty="0" err="1" smtClean="0"/>
              <a:t>Masi</a:t>
            </a:r>
            <a:r>
              <a:rPr lang="en-US" dirty="0" smtClean="0"/>
              <a:t> </a:t>
            </a:r>
            <a:r>
              <a:rPr lang="en-US" dirty="0" err="1" smtClean="0"/>
              <a:t>Nazarian</a:t>
            </a:r>
            <a:endParaRPr lang="en-US" dirty="0" smtClean="0"/>
          </a:p>
          <a:p>
            <a:r>
              <a:rPr lang="en-US" dirty="0"/>
              <a:t>Sowmya </a:t>
            </a:r>
            <a:r>
              <a:rPr lang="en-US" dirty="0" err="1"/>
              <a:t>Gowrishankar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76424" y="4062334"/>
            <a:ext cx="5741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 Jose State University | Department of Computer Science</a:t>
            </a:r>
          </a:p>
          <a:p>
            <a:r>
              <a:rPr lang="en-US" dirty="0" smtClean="0"/>
              <a:t>Data Mining | CMPE-255 | Professor David C. </a:t>
            </a:r>
            <a:r>
              <a:rPr lang="en-US" dirty="0" err="1" smtClean="0"/>
              <a:t>Anastasiu</a:t>
            </a:r>
            <a:endParaRPr lang="en-US" dirty="0" smtClean="0"/>
          </a:p>
          <a:p>
            <a:r>
              <a:rPr lang="en-US" dirty="0" smtClean="0"/>
              <a:t>Fall 2017</a:t>
            </a:r>
          </a:p>
        </p:txBody>
      </p:sp>
    </p:spTree>
    <p:extLst>
      <p:ext uri="{BB962C8B-B14F-4D97-AF65-F5344CB8AC3E}">
        <p14:creationId xmlns:p14="http://schemas.microsoft.com/office/powerpoint/2010/main" val="44386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</a:t>
            </a:r>
            <a:r>
              <a:rPr lang="en-US" dirty="0" err="1" smtClean="0"/>
              <a:t>Regressor</a:t>
            </a:r>
            <a:r>
              <a:rPr lang="en-US" dirty="0" smtClean="0"/>
              <a:t> (SVR)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" t="5873" r="8320"/>
          <a:stretch/>
        </p:blipFill>
        <p:spPr>
          <a:xfrm>
            <a:off x="1979610" y="2947371"/>
            <a:ext cx="8229601" cy="310802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0" y="2372540"/>
            <a:ext cx="4559300" cy="469900"/>
          </a:xfrm>
        </p:spPr>
      </p:pic>
      <p:sp>
        <p:nvSpPr>
          <p:cNvPr id="9" name="TextBox 8"/>
          <p:cNvSpPr txBox="1"/>
          <p:nvPr/>
        </p:nvSpPr>
        <p:spPr>
          <a:xfrm>
            <a:off x="7977620" y="2355363"/>
            <a:ext cx="224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b="1" dirty="0">
                <a:solidFill>
                  <a:schemeClr val="bg1"/>
                </a:solidFill>
              </a:rPr>
              <a:t>MSE: </a:t>
            </a:r>
            <a:r>
              <a:rPr lang="hr-HR" b="1" dirty="0">
                <a:solidFill>
                  <a:schemeClr val="bg1"/>
                </a:solidFill>
              </a:rPr>
              <a:t>2.065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78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6593512" cy="1478570"/>
          </a:xfrm>
        </p:spPr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pic>
        <p:nvPicPr>
          <p:cNvPr id="4" name="cmpe255_trim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373" t="9790" r="7720" b="13986"/>
          <a:stretch/>
        </p:blipFill>
        <p:spPr>
          <a:xfrm>
            <a:off x="806172" y="1150933"/>
            <a:ext cx="6928753" cy="3933511"/>
          </a:xfrm>
          <a:ln>
            <a:solidFill>
              <a:schemeClr val="bg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438" y="5244782"/>
            <a:ext cx="7028166" cy="1480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/>
          <a:stretch/>
        </p:blipFill>
        <p:spPr>
          <a:xfrm>
            <a:off x="8133109" y="3345902"/>
            <a:ext cx="3239941" cy="17385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33109" y="1478570"/>
            <a:ext cx="224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b="1" dirty="0" smtClean="0">
                <a:solidFill>
                  <a:schemeClr val="bg1"/>
                </a:solidFill>
              </a:rPr>
              <a:t>MSE: 0.638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2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71" y="896602"/>
            <a:ext cx="9905998" cy="1478570"/>
          </a:xfrm>
        </p:spPr>
        <p:txBody>
          <a:bodyPr/>
          <a:lstStyle/>
          <a:p>
            <a:r>
              <a:rPr lang="en-US" dirty="0" smtClean="0"/>
              <a:t>Facebook Prophet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64" y="2893583"/>
            <a:ext cx="5942584" cy="354171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"/>
          <a:stretch/>
        </p:blipFill>
        <p:spPr>
          <a:xfrm>
            <a:off x="6394216" y="541364"/>
            <a:ext cx="5642886" cy="21890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71111" y="3171903"/>
            <a:ext cx="224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b="1" dirty="0" smtClean="0">
                <a:solidFill>
                  <a:schemeClr val="bg1"/>
                </a:solidFill>
              </a:rPr>
              <a:t>MSE: 1639.284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5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ARIMA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t="10130" r="8902" b="6067"/>
          <a:stretch/>
        </p:blipFill>
        <p:spPr>
          <a:xfrm>
            <a:off x="886580" y="1753850"/>
            <a:ext cx="6068894" cy="4032354"/>
          </a:xfrm>
          <a:ln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073" y="2684346"/>
            <a:ext cx="4699000" cy="83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91245" y="1935766"/>
            <a:ext cx="224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b="1" dirty="0" smtClean="0">
                <a:solidFill>
                  <a:schemeClr val="bg1"/>
                </a:solidFill>
              </a:rPr>
              <a:t>MSE: 1.493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92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– Twitter Sentiment 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46" y="3466372"/>
            <a:ext cx="5960427" cy="31706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207" y="3466371"/>
            <a:ext cx="4062564" cy="317062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41413" y="2097087"/>
            <a:ext cx="10281092" cy="112579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Tx/>
            </a:pPr>
            <a:r>
              <a:rPr lang="en-US" dirty="0" smtClean="0"/>
              <a:t>Stock price time series showed considerable correlation with Twitter sentiments</a:t>
            </a:r>
          </a:p>
          <a:p>
            <a:pPr>
              <a:lnSpc>
                <a:spcPct val="100000"/>
              </a:lnSpc>
              <a:spcBef>
                <a:spcPts val="0"/>
              </a:spcBef>
              <a:buSzTx/>
            </a:pPr>
            <a:r>
              <a:rPr lang="en-US" dirty="0" smtClean="0"/>
              <a:t>Twitter sentiments can be used as extra feature in future to improve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ANN yielded the best </a:t>
            </a:r>
            <a:r>
              <a:rPr lang="en-US" dirty="0" smtClean="0"/>
              <a:t>performance, </a:t>
            </a:r>
            <a:r>
              <a:rPr lang="en-US" dirty="0"/>
              <a:t>followed closely by </a:t>
            </a:r>
            <a:r>
              <a:rPr lang="en-US" dirty="0" smtClean="0"/>
              <a:t>ARIMA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3"/>
          <a:stretch/>
        </p:blipFill>
        <p:spPr>
          <a:xfrm>
            <a:off x="1141412" y="3371853"/>
            <a:ext cx="10058400" cy="225001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26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145" y="2060575"/>
            <a:ext cx="11744855" cy="3679825"/>
          </a:xfrm>
        </p:spPr>
        <p:txBody>
          <a:bodyPr>
            <a:normAutofit/>
          </a:bodyPr>
          <a:lstStyle/>
          <a:p>
            <a:r>
              <a:rPr lang="en-US" dirty="0" smtClean="0"/>
              <a:t>Adding the new features i.e. 10 day volatility, 50 day moving average, difference helped</a:t>
            </a:r>
          </a:p>
          <a:p>
            <a:r>
              <a:rPr lang="en-US" dirty="0" smtClean="0"/>
              <a:t>Combining the features from S&amp;P dataset improved performance</a:t>
            </a:r>
          </a:p>
          <a:p>
            <a:r>
              <a:rPr lang="en-US" dirty="0" smtClean="0"/>
              <a:t>Interpolation of data for weekends helped in maintaining time series data continuity</a:t>
            </a:r>
          </a:p>
          <a:p>
            <a:r>
              <a:rPr lang="en-US" dirty="0" smtClean="0"/>
              <a:t>Stock </a:t>
            </a:r>
            <a:r>
              <a:rPr lang="en-US" dirty="0"/>
              <a:t>price time series showed considerable correlation with Twitter </a:t>
            </a:r>
            <a:r>
              <a:rPr lang="en-US" dirty="0" smtClean="0"/>
              <a:t>sentiments, so it can be used as a feature for Stock Price Prediction</a:t>
            </a:r>
          </a:p>
          <a:p>
            <a:r>
              <a:rPr lang="en-US" dirty="0" smtClean="0"/>
              <a:t>Twitter data was found to be insufficient to be used as a feature for price prediction and hence, was instead used for inference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59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lvl="0" indent="-317500">
              <a:lnSpc>
                <a:spcPct val="200000"/>
              </a:lnSpc>
              <a:spcBef>
                <a:spcPts val="0"/>
              </a:spcBef>
              <a:buSzPts val="1400"/>
              <a:buChar char="●"/>
            </a:pPr>
            <a:r>
              <a:rPr lang="en" dirty="0"/>
              <a:t>Introduction and Motivation</a:t>
            </a:r>
          </a:p>
          <a:p>
            <a:pPr marL="457200" lvl="0" indent="-317500">
              <a:lnSpc>
                <a:spcPct val="200000"/>
              </a:lnSpc>
              <a:spcBef>
                <a:spcPts val="0"/>
              </a:spcBef>
              <a:buSzPts val="1400"/>
              <a:buChar char="●"/>
            </a:pPr>
            <a:r>
              <a:rPr lang="en" dirty="0"/>
              <a:t>Datasets</a:t>
            </a:r>
          </a:p>
          <a:p>
            <a:pPr marL="457200" lvl="0" indent="-317500">
              <a:lnSpc>
                <a:spcPct val="200000"/>
              </a:lnSpc>
              <a:spcBef>
                <a:spcPts val="0"/>
              </a:spcBef>
              <a:buSzPts val="1400"/>
              <a:buChar char="●"/>
            </a:pPr>
            <a:r>
              <a:rPr lang="en" dirty="0"/>
              <a:t>Data Preprocessing</a:t>
            </a:r>
          </a:p>
          <a:p>
            <a:pPr marL="457200" lvl="0" indent="-317500">
              <a:lnSpc>
                <a:spcPct val="200000"/>
              </a:lnSpc>
              <a:spcBef>
                <a:spcPts val="0"/>
              </a:spcBef>
              <a:buSzPts val="1400"/>
              <a:buChar char="●"/>
            </a:pPr>
            <a:r>
              <a:rPr lang="en" dirty="0"/>
              <a:t>Algorithms Used</a:t>
            </a:r>
          </a:p>
          <a:p>
            <a:pPr marL="457200" lvl="0" indent="-317500">
              <a:lnSpc>
                <a:spcPct val="200000"/>
              </a:lnSpc>
              <a:spcBef>
                <a:spcPts val="0"/>
              </a:spcBef>
              <a:buSzPts val="1400"/>
              <a:buChar char="●"/>
            </a:pPr>
            <a:r>
              <a:rPr lang="en" dirty="0"/>
              <a:t>Evaluation</a:t>
            </a:r>
          </a:p>
          <a:p>
            <a:pPr marL="457200" lvl="0" indent="-317500">
              <a:lnSpc>
                <a:spcPct val="200000"/>
              </a:lnSpc>
              <a:spcBef>
                <a:spcPts val="0"/>
              </a:spcBef>
              <a:buSzPts val="1400"/>
              <a:buChar char="●"/>
            </a:pPr>
            <a:r>
              <a:rPr lang="en" dirty="0"/>
              <a:t>Conclusion | Demo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588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 smtClean="0"/>
              <a:t>Stock Market Prediction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dirty="0" smtClean="0"/>
              <a:t>Complex Problem involving seasonality/ trend in the data</a:t>
            </a:r>
            <a:endParaRPr lang="en" dirty="0"/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Problems Addressed:</a:t>
            </a:r>
          </a:p>
          <a:p>
            <a:r>
              <a:rPr lang="en-US" dirty="0" smtClean="0"/>
              <a:t>Finding the best model to predict Stock Prices using historical price data</a:t>
            </a:r>
          </a:p>
          <a:p>
            <a:r>
              <a:rPr lang="en-US" dirty="0" smtClean="0"/>
              <a:t>Correlation between twitter sentiments and stock price fluctuation</a:t>
            </a:r>
          </a:p>
        </p:txBody>
      </p:sp>
    </p:spTree>
    <p:extLst>
      <p:ext uri="{BB962C8B-B14F-4D97-AF65-F5344CB8AC3E}">
        <p14:creationId xmlns:p14="http://schemas.microsoft.com/office/powerpoint/2010/main" val="70551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346" y="618518"/>
            <a:ext cx="9905998" cy="1478570"/>
          </a:xfrm>
        </p:spPr>
        <p:txBody>
          <a:bodyPr/>
          <a:lstStyle/>
          <a:p>
            <a:r>
              <a:rPr lang="en-US" dirty="0" smtClean="0"/>
              <a:t>Flow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37" y="2097088"/>
            <a:ext cx="8898874" cy="3694112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72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5409289" cy="14785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Exploration - </a:t>
            </a:r>
            <a:br>
              <a:rPr lang="en-US" dirty="0" smtClean="0"/>
            </a:br>
            <a:r>
              <a:rPr lang="en-US" dirty="0" smtClean="0"/>
              <a:t>Extracting Components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850" y="37265"/>
            <a:ext cx="5021497" cy="1744827"/>
          </a:xfrm>
          <a:ln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850" y="1765105"/>
            <a:ext cx="5021497" cy="16974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849" y="5095108"/>
            <a:ext cx="5021497" cy="172165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849" y="3462512"/>
            <a:ext cx="5021497" cy="167383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141411" y="2218544"/>
            <a:ext cx="630869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Result from Facebook Prophet</a:t>
            </a:r>
          </a:p>
          <a:p>
            <a:endParaRPr lang="en-US" sz="2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Time series components: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Overall Trend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Daily Seasonality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Weekly Seasonality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Yearly Seasonality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0105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Exploration – Check Non-stationarity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751" y="2402169"/>
            <a:ext cx="3415597" cy="2214707"/>
          </a:xfrm>
          <a:ln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10" y="2402169"/>
            <a:ext cx="3391891" cy="221539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751" y="4781415"/>
            <a:ext cx="3420885" cy="18018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845" y="4852962"/>
            <a:ext cx="3400656" cy="180184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166118" y="1563047"/>
            <a:ext cx="38565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Results from ARIMA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Non-Stationarity Analysis</a:t>
            </a:r>
          </a:p>
        </p:txBody>
      </p:sp>
    </p:spTree>
    <p:extLst>
      <p:ext uri="{BB962C8B-B14F-4D97-AF65-F5344CB8AC3E}">
        <p14:creationId xmlns:p14="http://schemas.microsoft.com/office/powerpoint/2010/main" val="212126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83051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Interpolating Missing Dates: Add rows and impute values for weekends</a:t>
            </a:r>
          </a:p>
          <a:p>
            <a:r>
              <a:rPr lang="en-US" sz="2800" dirty="0"/>
              <a:t>Feature Selection: Remove Highly correlated Columns</a:t>
            </a:r>
          </a:p>
          <a:p>
            <a:r>
              <a:rPr lang="en-US" sz="2800" dirty="0"/>
              <a:t>Feature Engineering: Add features derived from closing price</a:t>
            </a:r>
          </a:p>
          <a:p>
            <a:r>
              <a:rPr lang="en-US" sz="2800" dirty="0"/>
              <a:t>Combine Datasets: Add features from S&amp;P 500 to original stock data</a:t>
            </a:r>
          </a:p>
          <a:p>
            <a:r>
              <a:rPr lang="en-US" sz="2800" dirty="0"/>
              <a:t>Non-Stationarity Removal: log </a:t>
            </a:r>
            <a:r>
              <a:rPr lang="en-US" sz="2800" dirty="0" smtClean="0"/>
              <a:t>transformation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317" y="938516"/>
            <a:ext cx="4072856" cy="3482995"/>
          </a:xfrm>
          <a:ln>
            <a:solidFill>
              <a:schemeClr val="bg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60925" y="1979184"/>
            <a:ext cx="57712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Correlation matrix | heat map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/>
              <a:t>O</a:t>
            </a:r>
            <a:r>
              <a:rPr lang="en-US" sz="2200" dirty="0" smtClean="0"/>
              <a:t>pen, High, Low, and Close are highly correlated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Add derived features</a:t>
            </a:r>
          </a:p>
          <a:p>
            <a:pPr marL="285750" indent="-285750">
              <a:buFont typeface="Arial" charset="0"/>
              <a:buChar char="•"/>
            </a:pPr>
            <a:endParaRPr lang="en-US" sz="2200" dirty="0"/>
          </a:p>
          <a:p>
            <a:pPr marL="285750" indent="-285750">
              <a:buFont typeface="Arial" charset="0"/>
              <a:buChar char="•"/>
            </a:pPr>
            <a:endParaRPr lang="en-US" sz="2200" dirty="0" smtClean="0"/>
          </a:p>
          <a:p>
            <a:pPr marL="285750" indent="-285750">
              <a:buFont typeface="Arial" charset="0"/>
              <a:buChar char="•"/>
            </a:pPr>
            <a:endParaRPr lang="en-US" sz="2200" dirty="0"/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Final Feature Set: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30" y="4779951"/>
            <a:ext cx="8557080" cy="116585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281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849896"/>
            <a:ext cx="6845300" cy="3517900"/>
          </a:xfrm>
          <a:ln>
            <a:solidFill>
              <a:schemeClr val="bg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300218" y="1782295"/>
            <a:ext cx="224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b="1" dirty="0">
                <a:solidFill>
                  <a:schemeClr val="bg1"/>
                </a:solidFill>
              </a:rPr>
              <a:t>MSE: </a:t>
            </a:r>
            <a:r>
              <a:rPr lang="is-IS" b="1" dirty="0" smtClean="0">
                <a:solidFill>
                  <a:schemeClr val="bg1"/>
                </a:solidFill>
              </a:rPr>
              <a:t>1.430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719751"/>
            <a:ext cx="5626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8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185</TotalTime>
  <Words>342</Words>
  <Application>Microsoft Macintosh PowerPoint</Application>
  <PresentationFormat>Widescreen</PresentationFormat>
  <Paragraphs>68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Trebuchet MS</vt:lpstr>
      <vt:lpstr>Tw Cen MT</vt:lpstr>
      <vt:lpstr>Arial</vt:lpstr>
      <vt:lpstr>Circuit</vt:lpstr>
      <vt:lpstr>Stock Price Prediction Using Historical Data and Twitter Sentiments</vt:lpstr>
      <vt:lpstr>Outline</vt:lpstr>
      <vt:lpstr>Introduction</vt:lpstr>
      <vt:lpstr>Flow Diagram</vt:lpstr>
      <vt:lpstr>Data Exploration -  Extracting Components</vt:lpstr>
      <vt:lpstr>Data Exploration – Check Non-stationarity</vt:lpstr>
      <vt:lpstr>Data Preprocessing</vt:lpstr>
      <vt:lpstr>Feature Engineering</vt:lpstr>
      <vt:lpstr>Linear Regression</vt:lpstr>
      <vt:lpstr>Support Vector Regressor (SVR)</vt:lpstr>
      <vt:lpstr>Artificial Neural Networks</vt:lpstr>
      <vt:lpstr>Facebook Prophet</vt:lpstr>
      <vt:lpstr>ARIMA</vt:lpstr>
      <vt:lpstr>Inference – Twitter Sentiment analysis</vt:lpstr>
      <vt:lpstr>Results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 Using Historical Data and Twitter Sentiments</dc:title>
  <dc:creator>Microsoft Office User</dc:creator>
  <cp:lastModifiedBy>Microsoft Office User</cp:lastModifiedBy>
  <cp:revision>32</cp:revision>
  <dcterms:created xsi:type="dcterms:W3CDTF">2017-12-04T04:07:16Z</dcterms:created>
  <dcterms:modified xsi:type="dcterms:W3CDTF">2017-12-04T07:12:56Z</dcterms:modified>
</cp:coreProperties>
</file>